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2" r:id="rId3"/>
    <p:sldId id="265" r:id="rId4"/>
    <p:sldId id="263" r:id="rId5"/>
    <p:sldId id="266" r:id="rId6"/>
    <p:sldId id="267" r:id="rId7"/>
    <p:sldId id="268" r:id="rId8"/>
    <p:sldId id="269" r:id="rId9"/>
    <p:sldId id="270" r:id="rId10"/>
    <p:sldId id="271" r:id="rId11"/>
    <p:sldId id="282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291" r:id="rId20"/>
    <p:sldId id="276" r:id="rId21"/>
    <p:sldId id="305" r:id="rId22"/>
    <p:sldId id="275" r:id="rId23"/>
    <p:sldId id="301" r:id="rId24"/>
    <p:sldId id="302" r:id="rId25"/>
    <p:sldId id="277" r:id="rId26"/>
    <p:sldId id="278" r:id="rId27"/>
    <p:sldId id="292" r:id="rId28"/>
    <p:sldId id="279" r:id="rId29"/>
    <p:sldId id="280" r:id="rId30"/>
    <p:sldId id="281" r:id="rId31"/>
    <p:sldId id="283" r:id="rId32"/>
    <p:sldId id="304" r:id="rId33"/>
    <p:sldId id="310" r:id="rId34"/>
    <p:sldId id="284" r:id="rId35"/>
    <p:sldId id="307" r:id="rId36"/>
    <p:sldId id="290" r:id="rId37"/>
    <p:sldId id="309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01" autoAdjust="0"/>
    <p:restoredTop sz="92705" autoAdjust="0"/>
  </p:normalViewPr>
  <p:slideViewPr>
    <p:cSldViewPr>
      <p:cViewPr>
        <p:scale>
          <a:sx n="88" d="100"/>
          <a:sy n="88" d="100"/>
        </p:scale>
        <p:origin x="-13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80A8C24-7237-41A9-A84D-B0BC50DBF9AE}" type="datetimeFigureOut">
              <a:rPr lang="ru-RU" smtClean="0"/>
              <a:t>05.03.2022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2A1EFE5-B100-4358-9D63-C2272FF9C83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2083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 1 с. Кармаскалы </a:t>
            </a:r>
            <a:b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Кармаскалинского</a:t>
            </a: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Республики Башкортостан</a:t>
            </a:r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443664" cy="410445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деятельности по</a:t>
            </a: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социально-коммуникативному развитию в </a:t>
            </a:r>
            <a:r>
              <a:rPr lang="ru-RU" sz="40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саду</a:t>
            </a:r>
            <a:endParaRPr lang="ru-RU" sz="4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46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980728"/>
            <a:ext cx="7128792" cy="5541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3891A7"/>
              </a:buClr>
              <a:buSzPct val="80000"/>
            </a:pP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ФГОС направлены на повышение качества и статуса дошкольного образования что соответственно, предусматривает профессиональное развитие педагогических работников, повышение их профессиональных и личностных компетенций. Меняется мир, изменяются дети, что, в свою очередь, выдвигает новые требования к квалификации педагога. Педагог 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должен самосовершенствоваться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соответствовать требованиям современности. </a:t>
            </a:r>
          </a:p>
          <a:p>
            <a:pPr marL="82296" lvl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3891A7"/>
              </a:buClr>
              <a:buSzPct val="80000"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Постоянная непрерывная работа по всем 4-м направлениям данной образовательной области способствует социально-коммуникативному развитию каждого ребенка. Дети становятся самостоятельными, целеустремленными, уверенными в себе, общительными, внимательными и заботливыми к сверстникам и взрослым, способны к взаимопониманию и сотрудничеству.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000" i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" name="Солнце 1"/>
          <p:cNvSpPr/>
          <p:nvPr/>
        </p:nvSpPr>
        <p:spPr>
          <a:xfrm>
            <a:off x="0" y="692696"/>
            <a:ext cx="1547664" cy="1393304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36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274638"/>
            <a:ext cx="4289680" cy="1143000"/>
          </a:xfrm>
        </p:spPr>
        <p:txBody>
          <a:bodyPr>
            <a:noAutofit/>
          </a:bodyPr>
          <a:lstStyle/>
          <a:p>
            <a:pPr lvl="0"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детей с целью освоения различных социальных ролей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19" y="116632"/>
            <a:ext cx="414786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84984"/>
            <a:ext cx="430763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06" y="3284984"/>
            <a:ext cx="4179777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85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6113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878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874"/>
            <a:ext cx="9063335" cy="6797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9436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0140"/>
            <a:ext cx="9044313" cy="6783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460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754"/>
            <a:ext cx="9121661" cy="6841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275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" y="15874"/>
            <a:ext cx="9035550" cy="67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131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4" y="-7438"/>
            <a:ext cx="8998408" cy="6748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855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йгуль\Desktop\xDdUQOt3Ff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0676"/>
            <a:ext cx="3269570" cy="352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Айгуль\Desktop\Mlwx6kFGnf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668" y="116632"/>
            <a:ext cx="3140507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Айгуль\Desktop\UKjc9DNob2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-1"/>
            <a:ext cx="2981538" cy="332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Айгуль\Desktop\U2QxGpC7V0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5064"/>
            <a:ext cx="3208407" cy="333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71417" y="260648"/>
            <a:ext cx="2583178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/>
                <a:solidFill>
                  <a:schemeClr val="accent3"/>
                </a:solidFill>
                <a:effectLst/>
              </a:rPr>
              <a:t>Посещение Музея Славы , возложение цветов к памятникам ветеранам ВОВ и локальных войн</a:t>
            </a:r>
            <a:endParaRPr lang="ru-RU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42423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642194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solidFill>
                  <a:srgbClr val="000000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dirty="0" smtClean="0">
                <a:solidFill>
                  <a:srgbClr val="000000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sz="1400" dirty="0">
                <a:solidFill>
                  <a:srgbClr val="000000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dirty="0">
                <a:solidFill>
                  <a:srgbClr val="000000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sz="1400" dirty="0" smtClean="0">
                <a:solidFill>
                  <a:srgbClr val="000000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dirty="0" smtClean="0">
                <a:solidFill>
                  <a:srgbClr val="000000"/>
                </a:solidFill>
                <a:effectLst/>
                <a:latin typeface="Calibri"/>
                <a:ea typeface="Calibri"/>
                <a:cs typeface="Times New Roman"/>
              </a:rPr>
            </a:br>
            <a:r>
              <a:rPr lang="ru-RU" sz="1400" dirty="0" smtClean="0">
                <a:solidFill>
                  <a:srgbClr val="000000"/>
                </a:solidFill>
                <a:effectLst/>
                <a:latin typeface="Calibri"/>
                <a:ea typeface="Calibri"/>
                <a:cs typeface="Times New Roman"/>
              </a:rPr>
              <a:t>    </a:t>
            </a:r>
            <a:r>
              <a:rPr lang="ru-RU" sz="22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Актуальность </a:t>
            </a:r>
            <a:r>
              <a:rPr lang="ru-RU" sz="2200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социально-коммуникативного развития дошкольников возрастает в современных условиях в связи с </a:t>
            </a:r>
            <a:r>
              <a:rPr lang="ru-RU" sz="22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особенностями социального окружения ребёнка, в котором часто наблюдаются дефицит воспитанности, доброты, доброжелательности, речевой культуры во взаимоотношениях людей. </a:t>
            </a:r>
            <a:br>
              <a:rPr lang="ru-RU" sz="22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2276872"/>
            <a:ext cx="7498080" cy="3971528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В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рамках реализации ФГОС в содержании образовательной деятельности дошкольных учреждений более пристальное внимание должно быть уделено достижению целей и решению задач социально-коммуникативного развития. </a:t>
            </a:r>
            <a:endParaRPr lang="ru-RU" sz="2000" i="1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Основной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целью этого направления является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позитивная социализация детей дошкольного возраста, приобщение их к социокультурным нормам, традициям семьи, общества и государства. </a:t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E:\фото2\фото,картинки\Новая папка (5)\IMG_23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908883"/>
            <a:ext cx="2520280" cy="17008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Солнце 3"/>
          <p:cNvSpPr/>
          <p:nvPr/>
        </p:nvSpPr>
        <p:spPr>
          <a:xfrm>
            <a:off x="0" y="1412776"/>
            <a:ext cx="1475656" cy="1418456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08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7" name="Picture 5" descr="C:\Users\Айгуль\Desktop\15636148121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4664"/>
            <a:ext cx="3600400" cy="171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Айгуль\Desktop\VtuVYMmeKz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2306050"/>
            <a:ext cx="3889582" cy="205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Айгуль\Desktop\joMRBx0tio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4509120"/>
            <a:ext cx="3600401" cy="214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Айгуль\Desktop\p3u6BX-VuO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358180"/>
            <a:ext cx="3889581" cy="180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06050"/>
            <a:ext cx="3600400" cy="2059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08520" y="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chemeClr val="accent3"/>
                </a:solidFill>
              </a:rPr>
              <a:t>День Победы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78055"/>
            <a:ext cx="3169500" cy="237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779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406" y="4267453"/>
            <a:ext cx="1781690" cy="23755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143096"/>
            <a:ext cx="3619872" cy="27149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211238"/>
            <a:ext cx="3586134" cy="268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46532"/>
            <a:ext cx="3672408" cy="275430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11663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chemeClr val="accent3"/>
                </a:solidFill>
              </a:rPr>
              <a:t>День защитника Отечества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3" y="4511006"/>
            <a:ext cx="3631823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327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265" y="274638"/>
            <a:ext cx="4522786" cy="149817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Республиканская акция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</a:rPr>
              <a:t>«Привет с Родины!» 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Дети собрали гостинцы 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для наших солдат. 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4101" name="Picture 5" descr="C:\Users\Айгуль\Desktop\ShMRJ6XAp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16361"/>
            <a:ext cx="3235653" cy="440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йгуль\Desktop\FXsvwvLSzJ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05064"/>
            <a:ext cx="3392438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72183"/>
            <a:ext cx="3576731" cy="507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1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2106"/>
            <a:ext cx="4365355" cy="4869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22106"/>
            <a:ext cx="4227419" cy="44371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43608" y="332656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chemeClr val="accent3"/>
                </a:solidFill>
              </a:rPr>
              <a:t>Участвовали в </a:t>
            </a:r>
            <a:r>
              <a:rPr lang="ru-RU" b="1" dirty="0" err="1" smtClean="0">
                <a:ln/>
                <a:solidFill>
                  <a:schemeClr val="accent3"/>
                </a:solidFill>
              </a:rPr>
              <a:t>флешмобе</a:t>
            </a:r>
            <a:endParaRPr lang="ru-RU" b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en-US" b="1" dirty="0" smtClean="0">
                <a:ln/>
                <a:solidFill>
                  <a:schemeClr val="accent3"/>
                </a:solidFill>
              </a:rPr>
              <a:t>#23 </a:t>
            </a:r>
            <a:r>
              <a:rPr lang="ru-RU" b="1" dirty="0" smtClean="0">
                <a:ln/>
                <a:solidFill>
                  <a:schemeClr val="accent3"/>
                </a:solidFill>
              </a:rPr>
              <a:t>февраля</a:t>
            </a:r>
            <a:r>
              <a:rPr lang="en-US" b="1" dirty="0" smtClean="0">
                <a:ln/>
                <a:solidFill>
                  <a:schemeClr val="accent3"/>
                </a:solidFill>
              </a:rPr>
              <a:t>#</a:t>
            </a:r>
            <a:r>
              <a:rPr lang="ru-RU" b="1" dirty="0" smtClean="0">
                <a:ln/>
                <a:solidFill>
                  <a:schemeClr val="accent3"/>
                </a:solidFill>
              </a:rPr>
              <a:t>Защитники Отечества</a:t>
            </a:r>
            <a:r>
              <a:rPr lang="en-US" b="1" dirty="0" smtClean="0">
                <a:ln/>
                <a:solidFill>
                  <a:schemeClr val="accent3"/>
                </a:solidFill>
              </a:rPr>
              <a:t>#</a:t>
            </a:r>
            <a:r>
              <a:rPr lang="ru-RU" b="1" dirty="0" smtClean="0">
                <a:ln/>
                <a:solidFill>
                  <a:schemeClr val="accent3"/>
                </a:solidFill>
              </a:rPr>
              <a:t>Наши защитники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016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61315" y="116632"/>
            <a:ext cx="4462813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78882"/>
            <a:ext cx="4628005" cy="55630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942485" cy="40050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23728" y="332656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chemeClr val="accent3"/>
                </a:solidFill>
              </a:rPr>
              <a:t>Участвовали в </a:t>
            </a:r>
            <a:r>
              <a:rPr lang="ru-RU" b="1" dirty="0" err="1">
                <a:ln/>
                <a:solidFill>
                  <a:schemeClr val="accent3"/>
                </a:solidFill>
              </a:rPr>
              <a:t>флешмобе</a:t>
            </a:r>
            <a:endParaRPr lang="ru-RU" b="1" dirty="0">
              <a:ln/>
              <a:solidFill>
                <a:schemeClr val="accent3"/>
              </a:solidFill>
            </a:endParaRPr>
          </a:p>
          <a:p>
            <a:pPr algn="ctr"/>
            <a:r>
              <a:rPr lang="en-US" b="1" dirty="0">
                <a:ln/>
                <a:solidFill>
                  <a:schemeClr val="accent3"/>
                </a:solidFill>
              </a:rPr>
              <a:t>#23 </a:t>
            </a:r>
            <a:r>
              <a:rPr lang="ru-RU" b="1" dirty="0">
                <a:ln/>
                <a:solidFill>
                  <a:schemeClr val="accent3"/>
                </a:solidFill>
              </a:rPr>
              <a:t>февраля</a:t>
            </a:r>
            <a:r>
              <a:rPr lang="en-US" b="1" dirty="0">
                <a:ln/>
                <a:solidFill>
                  <a:schemeClr val="accent3"/>
                </a:solidFill>
              </a:rPr>
              <a:t>#</a:t>
            </a:r>
            <a:r>
              <a:rPr lang="ru-RU" b="1" dirty="0">
                <a:ln/>
                <a:solidFill>
                  <a:schemeClr val="accent3"/>
                </a:solidFill>
              </a:rPr>
              <a:t>Защитники Отечества</a:t>
            </a:r>
            <a:r>
              <a:rPr lang="en-US" b="1" dirty="0">
                <a:ln/>
                <a:solidFill>
                  <a:schemeClr val="accent3"/>
                </a:solidFill>
              </a:rPr>
              <a:t>#</a:t>
            </a:r>
            <a:r>
              <a:rPr lang="ru-RU" b="1" dirty="0">
                <a:ln/>
                <a:solidFill>
                  <a:schemeClr val="accent3"/>
                </a:solidFill>
              </a:rPr>
              <a:t>Наши защитники</a:t>
            </a:r>
          </a:p>
        </p:txBody>
      </p:sp>
    </p:spTree>
    <p:extLst>
      <p:ext uri="{BB962C8B-B14F-4D97-AF65-F5344CB8AC3E}">
        <p14:creationId xmlns:p14="http://schemas.microsoft.com/office/powerpoint/2010/main" val="1675268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йгуль\Desktop\IMG_89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84068" y="937155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Айгуль\Desktop\DkZMrCtu-i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620688"/>
            <a:ext cx="2651491" cy="33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Айгуль\Desktop\TneTcnXvRN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79" y="3439484"/>
            <a:ext cx="1900931" cy="337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Айгуль\Desktop\Wua9mSSlxB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061348"/>
            <a:ext cx="2088232" cy="275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Айгуль\Desktop\L2CBCKLX4w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850" y="4061348"/>
            <a:ext cx="4183198" cy="275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476672"/>
            <a:ext cx="2699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Поздравительная открытка ветеранам </a:t>
            </a:r>
            <a:r>
              <a:rPr lang="ru-RU" sz="2400" b="1" dirty="0">
                <a:ln/>
                <a:solidFill>
                  <a:schemeClr val="accent3"/>
                </a:solidFill>
              </a:rPr>
              <a:t>ВОВ </a:t>
            </a:r>
            <a:r>
              <a:rPr lang="ru-RU" sz="2400" b="1" dirty="0" smtClean="0">
                <a:ln/>
                <a:solidFill>
                  <a:schemeClr val="accent3"/>
                </a:solidFill>
              </a:rPr>
              <a:t>с 9 Мая 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52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1315" y="116632"/>
            <a:ext cx="7498080" cy="6480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Выставка «Мой папа самый лучший». </a:t>
            </a:r>
            <a:endParaRPr lang="ru-RU" sz="2000" dirty="0"/>
          </a:p>
        </p:txBody>
      </p:sp>
      <p:pic>
        <p:nvPicPr>
          <p:cNvPr id="5122" name="Picture 2" descr="C:\Users\Айгуль\Desktop\20180326_1026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54" y="912146"/>
            <a:ext cx="4137857" cy="274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йгуль\Desktop\27.03.16 0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27368"/>
            <a:ext cx="5615316" cy="294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йгуль\Desktop\15822035851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79" y="3689648"/>
            <a:ext cx="295232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011" y="908720"/>
            <a:ext cx="3516808" cy="271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648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йгуль\Desktop\_JC11Y2V3a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17" y="3501008"/>
            <a:ext cx="432048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йгуль\Desktop\Vrc4LanXvi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29000"/>
            <a:ext cx="4427984" cy="332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9261" y="188640"/>
            <a:ext cx="2992376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День Российского флага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366" y="116632"/>
            <a:ext cx="4139952" cy="31049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80728"/>
            <a:ext cx="3131840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88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04" y="3501008"/>
            <a:ext cx="4345375" cy="3259031"/>
          </a:xfr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115" y="3501008"/>
            <a:ext cx="4225526" cy="3259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9552" y="44624"/>
            <a:ext cx="3784464" cy="57606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Поддержка  Олимпийских игр. 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745" y="620688"/>
            <a:ext cx="3635896" cy="27269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38690"/>
            <a:ext cx="3816424" cy="28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8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221088"/>
            <a:ext cx="1691605" cy="2255472"/>
          </a:xfrm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34" y="476672"/>
            <a:ext cx="3888432" cy="2946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42" y="3604185"/>
            <a:ext cx="3744416" cy="3120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499992" y="159631"/>
            <a:ext cx="4540316" cy="63408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Участие родителей  в смотре -конкурсе «Лучший зимний участок»,</a:t>
            </a:r>
            <a:br>
              <a:rPr lang="ru-RU" sz="2000" b="1" dirty="0" smtClean="0">
                <a:solidFill>
                  <a:srgbClr val="7030A0"/>
                </a:solidFill>
              </a:rPr>
            </a:br>
            <a:r>
              <a:rPr lang="ru-RU" sz="2000" b="1" dirty="0" smtClean="0">
                <a:solidFill>
                  <a:srgbClr val="7030A0"/>
                </a:solidFill>
              </a:rPr>
              <a:t> « Зимний  городок </a:t>
            </a:r>
            <a:r>
              <a:rPr lang="ru-RU" sz="2000" b="1" dirty="0" err="1" smtClean="0">
                <a:solidFill>
                  <a:srgbClr val="7030A0"/>
                </a:solidFill>
              </a:rPr>
              <a:t>Эколят</a:t>
            </a:r>
            <a:r>
              <a:rPr lang="ru-RU" sz="2000" b="1" dirty="0" smtClean="0">
                <a:solidFill>
                  <a:srgbClr val="7030A0"/>
                </a:solidFill>
              </a:rPr>
              <a:t>». 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221088"/>
            <a:ext cx="1691604" cy="2255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980728"/>
            <a:ext cx="1662026" cy="24421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647" y="980728"/>
            <a:ext cx="1831620" cy="244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4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5915744"/>
          </a:xfrm>
        </p:spPr>
        <p:txBody>
          <a:bodyPr>
            <a:normAutofit fontScale="77500" lnSpcReduction="20000"/>
          </a:bodyPr>
          <a:lstStyle/>
          <a:p>
            <a:pPr marL="82296" lvl="0" indent="0" algn="ctr">
              <a:buClr>
                <a:srgbClr val="3891A7"/>
              </a:buCl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ФГОС дошкольного образования изменяет представления о содержании и условиях реализации образовательной области «Социально-коммуникативное развитие»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400" i="1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82296" lvl="0" indent="0">
              <a:buClr>
                <a:srgbClr val="3891A7"/>
              </a:buClr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Задачи и содержание работы по социально-коммуникативному развитию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соответствии с ФГОС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 направлены на: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присвоение норм и ценностей, принятых в обществе, включая моральные и нравственные ценности;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развитие общения и взаимодействия ребёнка с взрослыми и сверстниками;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становление самостоятельности, целенаправленности и 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саморегуляции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собственных действий;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развитие социального и эмоционального интеллекта, эмоциональной отзывчивости, сопереживания, 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формирование готовности к совместной деятельности со сверстниками, 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формирование уважительного отношения и чувства принадлежности к своей семье, малой родине и Отечеству, представлений о социокультурных ценностях нашего народа, об отечественных традициях и праздниках;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формирование основ безопасности в быту, социуме, природе. 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формирование социально-коммуникативных речевых умений (развитие способности вступать в общение и поддерживать его) .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4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dirty="0"/>
          </a:p>
        </p:txBody>
      </p:sp>
      <p:sp>
        <p:nvSpPr>
          <p:cNvPr id="2" name="Солнце 1"/>
          <p:cNvSpPr/>
          <p:nvPr/>
        </p:nvSpPr>
        <p:spPr>
          <a:xfrm>
            <a:off x="107504" y="1052736"/>
            <a:ext cx="1368152" cy="1296144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89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317234"/>
            <a:ext cx="2448272" cy="3226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3" y="4725144"/>
            <a:ext cx="3303689" cy="185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3" y="2720332"/>
            <a:ext cx="3303689" cy="1777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50026"/>
            <a:ext cx="2592288" cy="3233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019"/>
            <a:ext cx="2448272" cy="289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11897"/>
            <a:ext cx="2592287" cy="289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7712" y="771663"/>
            <a:ext cx="29861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Все на субботник, 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и я со всеми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58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28121" y="214806"/>
            <a:ext cx="2701589" cy="4066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855" y="250776"/>
            <a:ext cx="2808312" cy="6289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45" y="3277547"/>
            <a:ext cx="2624779" cy="3184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19796"/>
            <a:ext cx="1730540" cy="3288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908720"/>
            <a:ext cx="31318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</a:rPr>
              <a:t>Готовим 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</a:rPr>
              <a:t>Блюдо  на конкурс 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</a:rPr>
              <a:t>« Любимое блюдо»</a:t>
            </a:r>
            <a:endParaRPr lang="ru-RU" sz="2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22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>
                <a:ln/>
                <a:solidFill>
                  <a:schemeClr val="accent3"/>
                </a:solidFill>
              </a:rPr>
              <a:t>Участие в смотре конкурсе «Моя родословная»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9105"/>
            <a:ext cx="3660794" cy="253136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79579"/>
            <a:ext cx="3642611" cy="26408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27" y="3732914"/>
            <a:ext cx="4071924" cy="29643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67" y="3827842"/>
            <a:ext cx="4067942" cy="293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281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1162"/>
            <a:ext cx="7498080" cy="490066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n/>
                <a:solidFill>
                  <a:schemeClr val="accent3"/>
                </a:solidFill>
              </a:rPr>
              <a:t>Участие в смотре конкурсе «</a:t>
            </a:r>
            <a:r>
              <a:rPr lang="ru-RU" sz="2200" b="1" dirty="0" smtClean="0">
                <a:ln/>
                <a:solidFill>
                  <a:schemeClr val="accent3"/>
                </a:solidFill>
              </a:rPr>
              <a:t>Елочная игрушка»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4984"/>
            <a:ext cx="4572638" cy="3429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9" y="3360171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86578"/>
            <a:ext cx="3726160" cy="2794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939" y="554379"/>
            <a:ext cx="3779912" cy="2834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3565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6187" y="0"/>
            <a:ext cx="4601715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endParaRPr lang="ru-RU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068960"/>
            <a:ext cx="4224469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04664"/>
            <a:ext cx="4320478" cy="2681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706" y="3062131"/>
            <a:ext cx="431696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510" y="578961"/>
            <a:ext cx="3984985" cy="230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68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12403"/>
            <a:ext cx="3528392" cy="2646294"/>
          </a:xfrm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396044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 безопасного поведения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дороге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320" y="211290"/>
            <a:ext cx="4176713" cy="616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65654"/>
            <a:ext cx="4104456" cy="340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198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Игры  по ПДД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167264"/>
            <a:ext cx="3168352" cy="343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0648"/>
            <a:ext cx="2807941" cy="2808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8" y="3179908"/>
            <a:ext cx="5324266" cy="3417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1465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262434"/>
            <a:ext cx="3434345" cy="2567710"/>
          </a:xfrm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39604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Военно-патриотическая игра «Зарница»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57464"/>
            <a:ext cx="3301700" cy="2467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924944"/>
            <a:ext cx="2997448" cy="40064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3" y="1603771"/>
            <a:ext cx="2978897" cy="22271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272" y="1445354"/>
            <a:ext cx="3190782" cy="238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5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548680"/>
            <a:ext cx="7498080" cy="569972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Для решения поставленных задач необходимо соблюдать ряд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условий: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использование в практике работы 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ДОУ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образовательных технологий;</a:t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реализация общеобразовательной программы;</a:t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обогащение предметно-пространственной 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среды;</a:t>
            </a:r>
          </a:p>
          <a:p>
            <a:pPr marL="82296" indent="0">
              <a:buNone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индивидуализация;</a:t>
            </a:r>
          </a:p>
          <a:p>
            <a:pPr marL="82296" indent="0">
              <a:buNone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создание социальной ситуации развития;</a:t>
            </a:r>
          </a:p>
          <a:p>
            <a:pPr marL="82296" indent="0">
              <a:buNone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организационно-методические условия;</a:t>
            </a:r>
          </a:p>
          <a:p>
            <a:pPr marL="82296" indent="0">
              <a:buNone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доступность;</a:t>
            </a:r>
          </a:p>
          <a:p>
            <a:pPr marL="82296" indent="0">
              <a:buNone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информированность;</a:t>
            </a:r>
          </a:p>
          <a:p>
            <a:pPr marL="82296" indent="0">
              <a:buNone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соблюдение </a:t>
            </a:r>
            <a:r>
              <a:rPr lang="ru-RU" sz="20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СанПин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олнце 1"/>
          <p:cNvSpPr/>
          <p:nvPr/>
        </p:nvSpPr>
        <p:spPr>
          <a:xfrm>
            <a:off x="0" y="548680"/>
            <a:ext cx="1619672" cy="1465312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01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404664"/>
            <a:ext cx="7498080" cy="5843736"/>
          </a:xfrm>
        </p:spPr>
        <p:txBody>
          <a:bodyPr>
            <a:normAutofit fontScale="85000" lnSpcReduction="20000"/>
          </a:bodyPr>
          <a:lstStyle/>
          <a:p>
            <a:pPr marL="82296" lvl="0" indent="0">
              <a:buClr>
                <a:srgbClr val="3891A7"/>
              </a:buClr>
              <a:buNone/>
            </a:pPr>
            <a:r>
              <a:rPr lang="ru-RU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Введение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ФГОС дошкольного образования определяет характер взаимодействия взрослых и детей как - личностно-развивающий и </a:t>
            </a:r>
            <a:r>
              <a:rPr lang="ru-RU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гуманистический,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предполагающая уважение к ребенку, создание доброжелательной атмосферы сотрудничества детей в группе, ориентация детей на общечеловеческие ценности. 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собственной активной позиции у ребенка обеспечивается предоставлением ему инициативы в самых разных видах деятельности, и, прежде всего в игре. </a:t>
            </a:r>
            <a:endParaRPr lang="ru-RU" sz="2400" i="1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82296" lvl="0" indent="0" algn="ctr">
              <a:buClr>
                <a:srgbClr val="3891A7"/>
              </a:buClr>
              <a:buNone/>
            </a:pP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Выделяются основные принципы дошкольного образования, </a:t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направленные на формирование личностных качеств дошкольника и его адаптацию к социуму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</a:p>
          <a:p>
            <a:pPr marL="82296" lvl="0" indent="0">
              <a:buClr>
                <a:srgbClr val="3891A7"/>
              </a:buClr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содействие и сотрудничество детей и взрослых, признание ребенка полноценным участником (субъектом) образовательных отношений;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приобщение детей к социокультурным нормам, традициям семьи, общества и государства;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формирование познавательных интересов и познавательных действий ребенка в различных видах деятельности; </a:t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учёт этнокультурной ситуации развития </a:t>
            </a:r>
            <a:r>
              <a:rPr lang="ru-RU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детей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4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1" dirty="0"/>
          </a:p>
        </p:txBody>
      </p:sp>
      <p:sp>
        <p:nvSpPr>
          <p:cNvPr id="2" name="Солнце 1"/>
          <p:cNvSpPr/>
          <p:nvPr/>
        </p:nvSpPr>
        <p:spPr>
          <a:xfrm>
            <a:off x="0" y="764704"/>
            <a:ext cx="1475656" cy="1512168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54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5915744"/>
          </a:xfrm>
        </p:spPr>
        <p:txBody>
          <a:bodyPr numCol="1">
            <a:normAutofit/>
          </a:bodyPr>
          <a:lstStyle/>
          <a:p>
            <a:pPr marL="82296" lvl="0" indent="0" algn="ctr">
              <a:lnSpc>
                <a:spcPct val="107000"/>
              </a:lnSpc>
              <a:spcAft>
                <a:spcPts val="800"/>
              </a:spcAft>
              <a:buClr>
                <a:srgbClr val="3891A7"/>
              </a:buClr>
              <a:buNone/>
            </a:pP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Выделяется ряд требований к условиям реализации образовательной области</a:t>
            </a:r>
            <a:b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«Социально-коммуникативное развитие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»:</a:t>
            </a:r>
          </a:p>
          <a:p>
            <a:pPr marL="82296" lvl="0" indent="0">
              <a:lnSpc>
                <a:spcPct val="107000"/>
              </a:lnSpc>
              <a:spcAft>
                <a:spcPts val="800"/>
              </a:spcAft>
              <a:buClr>
                <a:srgbClr val="3891A7"/>
              </a:buClr>
              <a:buNone/>
            </a:pP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Требования 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 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основным компетенциям педагога:</a:t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Обеспечение эмоционального благополучия ребёнка;</a:t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Поддержка индивидуальности и инициативы детей;</a:t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Установление правил поведения и взаимодействия с детьми в разных ситуациях;</a:t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Построение развивающего образования, ориентированного на зону ближайшего развития каждого воспитанника;</a:t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Организация сотрудничества с родителями </a:t>
            </a:r>
            <a:r>
              <a:rPr lang="ru-RU" sz="20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воспитанников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олнце 1"/>
          <p:cNvSpPr/>
          <p:nvPr/>
        </p:nvSpPr>
        <p:spPr>
          <a:xfrm>
            <a:off x="6588224" y="5013176"/>
            <a:ext cx="1706488" cy="1844824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42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88640"/>
            <a:ext cx="705678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Рекомендуемые инновационные формы </a:t>
            </a:r>
            <a:r>
              <a:rPr lang="ru-RU" sz="16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работы по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ФГОС: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Младший дошкольный возраст </a:t>
            </a:r>
            <a:b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Вариативная организация игр-экспериментов и игр-путешествий предметного характера с детьми как основных методов воспитания;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Организация сюжетных игр;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Организация моментов радости, связанных с культурно-гигиеническими навыками и навыками ЗОЖ;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Простейшие поисковые и проблемные ситуации;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Игры с моделированием;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Литература и игра (чтение) 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Средний дошкольный возраст </a:t>
            </a:r>
            <a:b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Организация сюжетно-ролевых игр;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Вариативная организация игровых проблемных ситуаций, игровых поисковых ситуаций, усложняющихся игр-экспериментирований и игр-путешествий, игр-этюдов.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Введение в процесс воспитания простейших ситуационных задач. 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Беседы и совместная познавательная деятельность воспитателя и детей с элементами игры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Старший дошкольный возраст </a:t>
            </a:r>
            <a:b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Ситуационные задачи, их широкая вариативность. 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Использование метода проектов. 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Использование метода коллекционирования. 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Использование театрализованной деятельности. 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Использование литературно-игровых форм (сочинение с детьми загадок, стихотворные игры, сочинение с детьми лимериков (форма коротких стихов) 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Самостоятельная деятельность детей.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олнце 1"/>
          <p:cNvSpPr/>
          <p:nvPr/>
        </p:nvSpPr>
        <p:spPr>
          <a:xfrm>
            <a:off x="0" y="764704"/>
            <a:ext cx="1403648" cy="1270315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29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692696"/>
            <a:ext cx="69127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Инновационные формы работы с родителями:</a:t>
            </a:r>
            <a:b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Совместные образовательные проекты, а также семейные и </a:t>
            </a:r>
            <a:r>
              <a:rPr lang="ru-RU" sz="1600" i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межсемейные</a:t>
            </a: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Вечера вопросов и ответов;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Родительские гостиные;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Тренинги по запросам родителей;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Клубы по интересам;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Родительские конференции;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Совместное творчество родителей, детей и педагогов;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Творческие выставки и фотовыставки;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Тематические вечера и викторины;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Совместные досуги;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</a:t>
            </a:r>
            <a:r>
              <a:rPr lang="ru-RU" sz="1600" i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Видеоинтервью</a:t>
            </a: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мультимедийные презентации;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Выпуск семейных газет и книжек-малышек;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Совместное создание мини-музеев. </a:t>
            </a:r>
            <a:br>
              <a:rPr lang="ru-RU" sz="16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олнце 1"/>
          <p:cNvSpPr/>
          <p:nvPr/>
        </p:nvSpPr>
        <p:spPr>
          <a:xfrm>
            <a:off x="0" y="1052736"/>
            <a:ext cx="1547664" cy="1440160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37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220943"/>
            <a:ext cx="7848872" cy="4553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296" lvl="0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Clr>
                <a:srgbClr val="3891A7"/>
              </a:buClr>
              <a:buSzPct val="80000"/>
            </a:pP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Формирование социально-коммуникативной компетентности дошкольников будет успешным, при соблюдении следующих организационно-педагогических условий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Создание атмосферы доброжелательности, взаимопонимания и любви;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Обучение умению слушать и слышать другого;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Развитие умения использовать мимику, пантомимику и голос в общении;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Развитие у детей навыков общения в различных жизненных ситуациях;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Обучение умению использовать формулы речевого этикета адресовано и мотивировано;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Воспитание доброжелательного отношения к сверстникам;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Формирование чувства симпатии между участниками общения;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Объяснение детям, что неосторожно сказанное слово ранит, не менее больно, чем действие;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Обучение умению детей владеть собой;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Развитие умения анализировать ситуацию;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Целенаправленное формирование у детей коммуникативных навыков. </a:t>
            </a:r>
            <a:b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1600" i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" name="Солнце 1"/>
          <p:cNvSpPr/>
          <p:nvPr/>
        </p:nvSpPr>
        <p:spPr>
          <a:xfrm>
            <a:off x="0" y="836712"/>
            <a:ext cx="1331640" cy="1368152"/>
          </a:xfrm>
          <a:prstGeom prst="sun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7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1177</TotalTime>
  <Words>323</Words>
  <Application>Microsoft Office PowerPoint</Application>
  <PresentationFormat>Экран (4:3)</PresentationFormat>
  <Paragraphs>54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Солнцестояние</vt:lpstr>
      <vt:lpstr>МАДОУ детский сад № 1 с. Кармаскалы  Кармаскалинского района Республики Башкортостан</vt:lpstr>
      <vt:lpstr>       Актуальность социально-коммуникативного развития дошкольников возрастает в современных условиях в связи с особенностями социального окружения ребёнка, в котором часто наблюдаются дефицит воспитанности, доброты, доброжелательности, речевой культуры во взаимоотношениях людей.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Игровая деятельность детей с целью освоения различных социальных ролей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Республиканская акция «Привет с Родины!»  Дети собрали гостинцы  для наших солдат. </vt:lpstr>
      <vt:lpstr>Презентация PowerPoint</vt:lpstr>
      <vt:lpstr>Презентация PowerPoint</vt:lpstr>
      <vt:lpstr>Презентация PowerPoint</vt:lpstr>
      <vt:lpstr>Выставка «Мой папа самый лучший». </vt:lpstr>
      <vt:lpstr>День Российского флага</vt:lpstr>
      <vt:lpstr>Поддержка  Олимпийских игр. </vt:lpstr>
      <vt:lpstr>Участие родителей  в смотре -конкурсе «Лучший зимний участок»,  « Зимний  городок Эколят». </vt:lpstr>
      <vt:lpstr>Презентация PowerPoint</vt:lpstr>
      <vt:lpstr>Презентация PowerPoint</vt:lpstr>
      <vt:lpstr>Участие в смотре конкурсе «Моя родословная»</vt:lpstr>
      <vt:lpstr>Участие в смотре конкурсе «Елочная игрушка»</vt:lpstr>
      <vt:lpstr>Трудовое  воспитание</vt:lpstr>
      <vt:lpstr>Презентация PowerPoint</vt:lpstr>
      <vt:lpstr>Игры  по ПДД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дошкольное образовательное учреждение д/с «Лесное» Фрунзенского района Санкт-Петербурга</dc:title>
  <dc:creator>User</dc:creator>
  <cp:lastModifiedBy>ussr1</cp:lastModifiedBy>
  <cp:revision>60</cp:revision>
  <dcterms:created xsi:type="dcterms:W3CDTF">2016-02-10T07:13:39Z</dcterms:created>
  <dcterms:modified xsi:type="dcterms:W3CDTF">2022-03-05T07:43:38Z</dcterms:modified>
</cp:coreProperties>
</file>